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90" r:id="rId3"/>
    <p:sldId id="292" r:id="rId4"/>
    <p:sldId id="296" r:id="rId5"/>
    <p:sldId id="297" r:id="rId6"/>
    <p:sldId id="298" r:id="rId7"/>
    <p:sldId id="27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8095" autoAdjust="0"/>
  </p:normalViewPr>
  <p:slideViewPr>
    <p:cSldViewPr snapToGrid="0">
      <p:cViewPr varScale="1">
        <p:scale>
          <a:sx n="110" d="100"/>
          <a:sy n="110" d="100"/>
        </p:scale>
        <p:origin x="-8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68317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Těleso a látka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Skupenství látek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VY_32_INOVACE_2_21_skupenstvi_latek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Září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naučí rozeznávat skupenství látek.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Voda může mít tři podoby: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3051" y="1585459"/>
            <a:ext cx="27710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led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83460" y="1585458"/>
            <a:ext cx="2743201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voda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62130" y="1585457"/>
            <a:ext cx="28218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vodní pára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Tom\AppData\Local\Microsoft\Windows\Temporary Internet Files\Content.IE5\9KYNP6OO\MP9004388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51" y="2076527"/>
            <a:ext cx="2771081" cy="219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Tom\AppData\Local\Microsoft\Windows\Temporary Internet Files\Content.IE5\NECRD7WA\MP900400015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0"/>
          <a:stretch/>
        </p:blipFill>
        <p:spPr bwMode="auto">
          <a:xfrm>
            <a:off x="3183461" y="2078663"/>
            <a:ext cx="2743201" cy="219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56991" y="5037556"/>
            <a:ext cx="8640960" cy="84388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Pro jednotlivé podoby vody, ale i ostatních látek užíváme pojem skupenství.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3052" y="4294735"/>
            <a:ext cx="27710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pevné</a:t>
            </a:r>
            <a:r>
              <a:rPr lang="cs-CZ" sz="2400" b="1" dirty="0" smtClean="0">
                <a:solidFill>
                  <a:schemeClr val="tx1"/>
                </a:solidFill>
              </a:rPr>
              <a:t> skupenství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183461" y="4296870"/>
            <a:ext cx="27710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kapalné</a:t>
            </a:r>
            <a:r>
              <a:rPr lang="cs-CZ" sz="2400" b="1" dirty="0" smtClean="0">
                <a:solidFill>
                  <a:schemeClr val="tx1"/>
                </a:solidFill>
              </a:rPr>
              <a:t> skupenství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062130" y="4286211"/>
            <a:ext cx="27710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plynné</a:t>
            </a:r>
            <a:r>
              <a:rPr lang="cs-CZ" sz="2400" b="1" dirty="0" smtClean="0">
                <a:solidFill>
                  <a:schemeClr val="tx1"/>
                </a:solidFill>
              </a:rPr>
              <a:t> skupenství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endParaRPr lang="cs-CZ" sz="24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43051" y="6079066"/>
            <a:ext cx="8640960" cy="4937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Látky mohou být ve skupenství pevném kapalném a plynném.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5" name="Picture 6" descr="C:\Users\Tom\AppData\Local\Microsoft\Windows\Temporary Internet Files\Content.IE5\UHM6DN6U\MP900177349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2"/>
          <a:stretch/>
        </p:blipFill>
        <p:spPr bwMode="auto">
          <a:xfrm>
            <a:off x="6062130" y="2078663"/>
            <a:ext cx="2821880" cy="219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6070600" y="2144257"/>
            <a:ext cx="2821880" cy="49106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je obsažena ve vzduchu, není vidět</a:t>
            </a:r>
            <a:br>
              <a:rPr lang="cs-CZ" sz="2400" b="1" dirty="0" smtClean="0">
                <a:solidFill>
                  <a:schemeClr val="bg1"/>
                </a:solidFill>
              </a:rPr>
            </a:br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7" descr="C:\Users\Tom\AppData\Local\Microsoft\Windows\Temporary Internet Files\Content.IE5\RWHRAINQ\MP9004071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449" y="1635903"/>
            <a:ext cx="7479102" cy="498412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288333" y="5724510"/>
            <a:ext cx="1642692" cy="531011"/>
          </a:xfrm>
          <a:prstGeom prst="wedgeRoundRectCallout">
            <a:avLst>
              <a:gd name="adj1" fmla="val -99014"/>
              <a:gd name="adj2" fmla="val 2865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Pevné </a:t>
            </a:r>
            <a:br>
              <a:rPr lang="cs-CZ" sz="2400" b="1" dirty="0" smtClean="0"/>
            </a:br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944693" y="4529272"/>
            <a:ext cx="1642692" cy="495656"/>
          </a:xfrm>
          <a:prstGeom prst="wedgeRoundRectCallout">
            <a:avLst>
              <a:gd name="adj1" fmla="val -100054"/>
              <a:gd name="adj2" fmla="val 5758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Kapalné </a:t>
            </a:r>
            <a:br>
              <a:rPr lang="cs-CZ" sz="2400" b="1" dirty="0" smtClean="0"/>
            </a:br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45489" y="3546505"/>
            <a:ext cx="1642692" cy="482124"/>
          </a:xfrm>
          <a:prstGeom prst="wedgeRoundRectCallout">
            <a:avLst>
              <a:gd name="adj1" fmla="val 101275"/>
              <a:gd name="adj2" fmla="val 4383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Plynné </a:t>
            </a:r>
            <a:br>
              <a:rPr lang="cs-CZ" sz="2400" b="1" dirty="0" smtClean="0"/>
            </a:br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53694" y="1907926"/>
            <a:ext cx="1313678" cy="561809"/>
          </a:xfrm>
          <a:prstGeom prst="wedgeRoundRectCallout">
            <a:avLst>
              <a:gd name="adj1" fmla="val -148963"/>
              <a:gd name="adj2" fmla="val -5438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400" b="1" dirty="0" smtClean="0"/>
              <a:t>Plazma</a:t>
            </a:r>
            <a:br>
              <a:rPr lang="cs-CZ" sz="2400" b="1" dirty="0" smtClean="0"/>
            </a:br>
            <a:endParaRPr lang="cs-CZ" sz="2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3 + 1 skupenství vosku: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238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0253"/>
            <a:ext cx="8640960" cy="12587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Látka ve skupenství pevném: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těleso z této látky </a:t>
            </a:r>
            <a:r>
              <a:rPr lang="cs-CZ" sz="2400" b="1" dirty="0" smtClean="0">
                <a:solidFill>
                  <a:srgbClr val="C00000"/>
                </a:solidFill>
              </a:rPr>
              <a:t>nemění snadno ani tvar ani objem</a:t>
            </a:r>
            <a:r>
              <a:rPr lang="cs-CZ" sz="2400" b="1" dirty="0" smtClean="0"/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mluvíme o </a:t>
            </a:r>
            <a:r>
              <a:rPr lang="cs-CZ" sz="2400" b="1" dirty="0" smtClean="0">
                <a:solidFill>
                  <a:srgbClr val="C00000"/>
                </a:solidFill>
              </a:rPr>
              <a:t>pevných</a:t>
            </a:r>
            <a:r>
              <a:rPr lang="cs-CZ" sz="2400" b="1" dirty="0" smtClean="0"/>
              <a:t> látkách.</a:t>
            </a:r>
          </a:p>
        </p:txBody>
      </p:sp>
      <p:pic>
        <p:nvPicPr>
          <p:cNvPr id="2050" name="Picture 2" descr="C:\Users\Tom\AppData\Local\Microsoft\Windows\Temporary Internet Files\Content.IE5\XF8ORPKM\MP900402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4" y="3235648"/>
            <a:ext cx="4015102" cy="301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om\AppData\Local\Microsoft\Windows\Temporary Internet Files\Content.IE5\5TZJBOJP\MP90038731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017" y="2871387"/>
            <a:ext cx="3247402" cy="324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Tom\AppData\Local\Microsoft\Windows\Temporary Internet Files\Content.IE5\5TZJBOJP\MC9002395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928" y="2711394"/>
            <a:ext cx="2546646" cy="206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0253"/>
            <a:ext cx="8640960" cy="12587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Látka ve skupenství kapalném: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snadno </a:t>
            </a:r>
            <a:r>
              <a:rPr lang="cs-CZ" sz="2400" b="1" dirty="0" smtClean="0">
                <a:solidFill>
                  <a:srgbClr val="C00000"/>
                </a:solidFill>
              </a:rPr>
              <a:t>mění tvar a nemění přitom svůj objem.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mluvíme o </a:t>
            </a:r>
            <a:r>
              <a:rPr lang="cs-CZ" sz="2400" b="1" dirty="0" smtClean="0">
                <a:solidFill>
                  <a:srgbClr val="C00000"/>
                </a:solidFill>
              </a:rPr>
              <a:t>kapalných</a:t>
            </a:r>
            <a:r>
              <a:rPr lang="cs-CZ" sz="2400" b="1" dirty="0" smtClean="0"/>
              <a:t> látkách - kapalinách.</a:t>
            </a:r>
          </a:p>
        </p:txBody>
      </p:sp>
      <p:pic>
        <p:nvPicPr>
          <p:cNvPr id="3079" name="Picture 7" descr="C:\Users\Tom\AppData\Local\Microsoft\Windows\Temporary Internet Files\Content.IE5\AEPOBHX9\MP9003372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499" y="3238857"/>
            <a:ext cx="4858604" cy="346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Tom\AppData\Local\Microsoft\Windows\Temporary Internet Files\Content.IE5\EL89EYRU\MC9004417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3917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Tom\AppData\Local\Microsoft\Windows\Temporary Internet Files\Content.IE5\7BRX0L23\MC90044175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124" y="2098945"/>
            <a:ext cx="3223658" cy="322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9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00253"/>
            <a:ext cx="8640960" cy="12587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Látka ve skupenství plynném: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snadno </a:t>
            </a:r>
            <a:r>
              <a:rPr lang="cs-CZ" sz="2400" b="1" dirty="0" smtClean="0">
                <a:solidFill>
                  <a:srgbClr val="C00000"/>
                </a:solidFill>
              </a:rPr>
              <a:t>mění tvar i objem.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mluvíme o </a:t>
            </a:r>
            <a:r>
              <a:rPr lang="cs-CZ" sz="2400" b="1" dirty="0" smtClean="0">
                <a:solidFill>
                  <a:srgbClr val="C00000"/>
                </a:solidFill>
              </a:rPr>
              <a:t>plynných</a:t>
            </a:r>
            <a:r>
              <a:rPr lang="cs-CZ" sz="2400" b="1" dirty="0" smtClean="0"/>
              <a:t> látkách - plynech.</a:t>
            </a:r>
          </a:p>
        </p:txBody>
      </p:sp>
      <p:pic>
        <p:nvPicPr>
          <p:cNvPr id="4098" name="Picture 2" descr="C:\Users\Tom\AppData\Local\Microsoft\Windows\Temporary Internet Files\Content.IE5\5TZJBOJP\MC9003403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6" y="2512771"/>
            <a:ext cx="1675977" cy="363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Tom\AppData\Local\Microsoft\Windows\Temporary Internet Files\Content.IE5\7BRX0L23\MP90042773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057" y="2386289"/>
            <a:ext cx="1951943" cy="293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Tom\AppData\Local\Microsoft\Windows\Temporary Internet Files\Content.IE5\7BRX0L23\MP9004054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165" y="3031067"/>
            <a:ext cx="4219785" cy="301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3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Skupenství látek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640960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80-723-8210-1.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2012-09-01]. Dostupné z: http://office.microsoft.com</a:t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242</Words>
  <Application>Microsoft Office PowerPoint</Application>
  <PresentationFormat>Předvádění na obrazovce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Skupenství látek</vt:lpstr>
      <vt:lpstr>Skupenství látek</vt:lpstr>
      <vt:lpstr>Skupenství látek</vt:lpstr>
      <vt:lpstr>Skupenství látek</vt:lpstr>
      <vt:lpstr>Skupenství látek</vt:lpstr>
      <vt:lpstr>Skupenství látek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590</cp:revision>
  <dcterms:created xsi:type="dcterms:W3CDTF">2012-01-30T16:05:08Z</dcterms:created>
  <dcterms:modified xsi:type="dcterms:W3CDTF">2014-09-09T06:23:14Z</dcterms:modified>
</cp:coreProperties>
</file>